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</p:sldIdLst>
  <p:sldSz cx="9144000" cy="6858000" type="screen4x3"/>
  <p:notesSz cx="6858000" cy="9144000"/>
  <p:embeddedFontLst>
    <p:embeddedFont>
      <p:font typeface="Arial Black" panose="020B0A04020102020204" pitchFamily="34" charset="0"/>
      <p:regular r:id="rId24"/>
      <p:bold r:id="rId25"/>
    </p:embeddedFont>
    <p:embeddedFont>
      <p:font typeface="Verdana" panose="020B0604030504040204" pitchFamily="3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Nunito" panose="020B0604020202020204" charset="0"/>
      <p:bold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9F5C"/>
    <a:srgbClr val="7692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C6E5217-C00B-4773-8D02-94C9DE82E2A1}">
  <a:tblStyle styleId="{EC6E5217-C00B-4773-8D02-94C9DE82E2A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414045B-76BC-4D17-9BB5-8D91665E05C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4" d="100"/>
          <a:sy n="124" d="100"/>
        </p:scale>
        <p:origin x="122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62013" y="762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480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4038600" cy="480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648200" y="1066800"/>
            <a:ext cx="4038600" cy="480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49179" y="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066801"/>
            <a:ext cx="4040188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57200" y="1752601"/>
            <a:ext cx="4040188" cy="411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3"/>
          </p:nvPr>
        </p:nvSpPr>
        <p:spPr>
          <a:xfrm>
            <a:off x="4645025" y="1066801"/>
            <a:ext cx="404177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4"/>
          </p:nvPr>
        </p:nvSpPr>
        <p:spPr>
          <a:xfrm>
            <a:off x="4645025" y="1752601"/>
            <a:ext cx="4041775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5197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 descr="mailbox://C%7C/Documents%20and%20Settings/Emmanuel%20Collins/Application%20Data/Thunderbird/Profiles/zb681exv.default/Mail/mail.eng.fsu.edu/Inbox?number=2414370388&amp;part=1.1.2&amp;filename=7oNBg.png"/>
          <p:cNvSpPr/>
          <p:nvPr/>
        </p:nvSpPr>
        <p:spPr>
          <a:xfrm>
            <a:off x="155575" y="-365125"/>
            <a:ext cx="9525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Shape 37" descr="mailbox://C%7C/Documents%20and%20Settings/Emmanuel%20Collins/Application%20Data/Thunderbird/Profiles/zb681exv.default/Mail/mail.eng.fsu.edu/Inbox?number=2414370388&amp;part=1.1.2&amp;filename=7oNBg.png"/>
          <p:cNvSpPr/>
          <p:nvPr/>
        </p:nvSpPr>
        <p:spPr>
          <a:xfrm>
            <a:off x="155575" y="-365125"/>
            <a:ext cx="9525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1066800"/>
            <a:ext cx="300831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3581400" y="1066800"/>
            <a:ext cx="51054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57200" y="2209800"/>
            <a:ext cx="3008313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457200" y="1066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686800" y="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pic" idx="2"/>
          </p:nvPr>
        </p:nvSpPr>
        <p:spPr>
          <a:xfrm>
            <a:off x="1792288" y="1066799"/>
            <a:ext cx="548640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500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457200" y="1066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686800" y="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15118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0" y="838200"/>
            <a:ext cx="9144000" cy="0"/>
          </a:xfrm>
          <a:prstGeom prst="straightConnector1">
            <a:avLst/>
          </a:prstGeom>
          <a:noFill/>
          <a:ln w="44450" cap="flat" cmpd="sng">
            <a:solidFill>
              <a:srgbClr val="23619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Shape 12"/>
          <p:cNvSpPr txBox="1"/>
          <p:nvPr/>
        </p:nvSpPr>
        <p:spPr>
          <a:xfrm>
            <a:off x="152400" y="1"/>
            <a:ext cx="8839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Shape 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 txBox="1"/>
          <p:nvPr/>
        </p:nvSpPr>
        <p:spPr>
          <a:xfrm>
            <a:off x="8686800" y="6491672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658368" y="4001965"/>
            <a:ext cx="7772400" cy="519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Black"/>
              <a:buNone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Virtual Design Review 5</a:t>
            </a:r>
            <a:endParaRPr dirty="0"/>
          </a:p>
        </p:txBody>
      </p:sp>
      <p:sp>
        <p:nvSpPr>
          <p:cNvPr id="56" name="Shape 56"/>
          <p:cNvSpPr txBox="1">
            <a:spLocks noGrp="1"/>
          </p:cNvSpPr>
          <p:nvPr>
            <p:ph type="subTitle" idx="1"/>
          </p:nvPr>
        </p:nvSpPr>
        <p:spPr>
          <a:xfrm>
            <a:off x="582168" y="2667000"/>
            <a:ext cx="7924800" cy="673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None/>
            </a:pPr>
            <a:r>
              <a:rPr lang="en-US" sz="4000" b="0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Convertible High Heel Shoe</a:t>
            </a:r>
            <a:endParaRPr dirty="0"/>
          </a:p>
        </p:txBody>
      </p:sp>
      <p:sp>
        <p:nvSpPr>
          <p:cNvPr id="57" name="Shape 57"/>
          <p:cNvSpPr txBox="1"/>
          <p:nvPr/>
        </p:nvSpPr>
        <p:spPr>
          <a:xfrm>
            <a:off x="0" y="5575270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O</a:t>
            </a:r>
            <a:r>
              <a:rPr lang="en-US" sz="2400" b="1" dirty="0" smtClean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. </a:t>
            </a:r>
            <a:r>
              <a:rPr lang="en-US" sz="2400" b="1" dirty="0" err="1" smtClean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Jegede</a:t>
            </a:r>
            <a:r>
              <a:rPr lang="en-US" sz="2400" b="1" i="0" u="none" strike="noStrike" cap="none" dirty="0" smtClean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– K. Nelson </a:t>
            </a:r>
            <a:endParaRPr dirty="0"/>
          </a:p>
        </p:txBody>
      </p:sp>
      <p:pic>
        <p:nvPicPr>
          <p:cNvPr id="58" name="Shape 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4599" y="1437428"/>
            <a:ext cx="6934801" cy="1135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52400" y="762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The Design Problem</a:t>
            </a:r>
            <a:endParaRPr/>
          </a:p>
        </p:txBody>
      </p:sp>
      <p:sp>
        <p:nvSpPr>
          <p:cNvPr id="141" name="Shape 141"/>
          <p:cNvSpPr txBox="1"/>
          <p:nvPr/>
        </p:nvSpPr>
        <p:spPr>
          <a:xfrm>
            <a:off x="755105" y="1219200"/>
            <a:ext cx="7633789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000"/>
              <a:buFont typeface="Calibri"/>
              <a:buAutoNum type="arabicPeriod"/>
            </a:pPr>
            <a:r>
              <a:rPr lang="en-US" sz="2000" b="1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Heel Mechanism</a:t>
            </a:r>
            <a:endParaRPr sz="2000">
              <a:solidFill>
                <a:srgbClr val="7030A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Calibri"/>
              <a:buAutoNum type="arabicPeriod"/>
            </a:pPr>
            <a:r>
              <a:rPr lang="en-US" sz="2000"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Changeable angle of inclination</a:t>
            </a:r>
            <a:endParaRPr sz="200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alibri"/>
              <a:buAutoNum type="arabicPeriod"/>
            </a:pPr>
            <a:r>
              <a:rPr lang="en-US" sz="2000" b="1">
                <a:solidFill>
                  <a:schemeClr val="accent5"/>
                </a:solidFill>
                <a:latin typeface="Verdana"/>
                <a:ea typeface="Verdana"/>
                <a:cs typeface="Verdana"/>
                <a:sym typeface="Verdana"/>
              </a:rPr>
              <a:t>Changeable exterior fabric around ball of foot</a:t>
            </a:r>
            <a:endParaRPr sz="2000">
              <a:solidFill>
                <a:schemeClr val="accent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2" name="Shape 1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0027" y="2667000"/>
            <a:ext cx="6943946" cy="231668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/>
          <p:nvPr/>
        </p:nvSpPr>
        <p:spPr>
          <a:xfrm>
            <a:off x="0" y="6553200"/>
            <a:ext cx="2133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Kali Nelson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Shape 1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75888" y="1144587"/>
            <a:ext cx="5048955" cy="1771897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/>
          <p:nvPr/>
        </p:nvSpPr>
        <p:spPr>
          <a:xfrm>
            <a:off x="619178" y="1186575"/>
            <a:ext cx="3333643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Description: </a:t>
            </a: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a hinge or joint that allows the heel to pivot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Pros: </a:t>
            </a: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Simple to implement, no removable parts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Cons: </a:t>
            </a: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Requires thick sole</a:t>
            </a:r>
            <a:endParaRPr/>
          </a:p>
        </p:txBody>
      </p:sp>
      <p:sp>
        <p:nvSpPr>
          <p:cNvPr id="150" name="Shape 150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151" name="Shape 1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00065" y="3505200"/>
            <a:ext cx="4800600" cy="1668443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/>
          <p:nvPr/>
        </p:nvSpPr>
        <p:spPr>
          <a:xfrm>
            <a:off x="619177" y="3132157"/>
            <a:ext cx="3333643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Description: </a:t>
            </a: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Sole flexibility is in state of tension when elevated and in state of compression when flat to accommodate change in heel angle.  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Pros: </a:t>
            </a: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Simple to design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Cons: </a:t>
            </a: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Vulnerable to external hazards</a:t>
            </a:r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Concept Generation</a:t>
            </a:r>
            <a:endParaRPr/>
          </a:p>
        </p:txBody>
      </p:sp>
      <p:sp>
        <p:nvSpPr>
          <p:cNvPr id="154" name="Shape 154"/>
          <p:cNvSpPr txBox="1"/>
          <p:nvPr/>
        </p:nvSpPr>
        <p:spPr>
          <a:xfrm>
            <a:off x="0" y="6553200"/>
            <a:ext cx="2133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Kali Nelson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1066800"/>
            <a:ext cx="2865368" cy="2274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7592" y="3645832"/>
            <a:ext cx="2837376" cy="1647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0" y="1066800"/>
            <a:ext cx="3934408" cy="421768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First CAD Model</a:t>
            </a:r>
            <a:endParaRPr/>
          </a:p>
        </p:txBody>
      </p:sp>
      <p:sp>
        <p:nvSpPr>
          <p:cNvPr id="163" name="Shape 163"/>
          <p:cNvSpPr txBox="1"/>
          <p:nvPr/>
        </p:nvSpPr>
        <p:spPr>
          <a:xfrm>
            <a:off x="0" y="6553200"/>
            <a:ext cx="2133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Kali Nelson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/>
        </p:nvSpPr>
        <p:spPr>
          <a:xfrm>
            <a:off x="76200" y="152400"/>
            <a:ext cx="7239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Prototype V1</a:t>
            </a:r>
            <a:endParaRPr/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044746"/>
            <a:ext cx="3884295" cy="2346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90059" y="4067654"/>
            <a:ext cx="4440581" cy="1561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8600" y="3657600"/>
            <a:ext cx="3914775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43400" y="1079982"/>
            <a:ext cx="4719307" cy="2311723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 txBox="1"/>
          <p:nvPr/>
        </p:nvSpPr>
        <p:spPr>
          <a:xfrm>
            <a:off x="0" y="6553200"/>
            <a:ext cx="2133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Kali Nelson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/>
        </p:nvSpPr>
        <p:spPr>
          <a:xfrm>
            <a:off x="76200" y="152400"/>
            <a:ext cx="57912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Prototype V1</a:t>
            </a:r>
            <a:endParaRPr/>
          </a:p>
        </p:txBody>
      </p:sp>
      <p:pic>
        <p:nvPicPr>
          <p:cNvPr id="179" name="Shape 17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" y="1717650"/>
            <a:ext cx="4461461" cy="3343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82539" y="1717650"/>
            <a:ext cx="4461461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 txBox="1"/>
          <p:nvPr/>
        </p:nvSpPr>
        <p:spPr>
          <a:xfrm>
            <a:off x="0" y="6553200"/>
            <a:ext cx="2133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Kali Nelson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/>
        </p:nvSpPr>
        <p:spPr>
          <a:xfrm>
            <a:off x="76200" y="152400"/>
            <a:ext cx="8382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Prototype V1: Target Summary</a:t>
            </a:r>
            <a:endParaRPr/>
          </a:p>
        </p:txBody>
      </p:sp>
      <p:graphicFrame>
        <p:nvGraphicFramePr>
          <p:cNvPr id="187" name="Shape 187"/>
          <p:cNvGraphicFramePr/>
          <p:nvPr>
            <p:extLst>
              <p:ext uri="{D42A27DB-BD31-4B8C-83A1-F6EECF244321}">
                <p14:modId xmlns:p14="http://schemas.microsoft.com/office/powerpoint/2010/main" val="4227495988"/>
              </p:ext>
            </p:extLst>
          </p:nvPr>
        </p:nvGraphicFramePr>
        <p:xfrm>
          <a:off x="0" y="1214077"/>
          <a:ext cx="9144000" cy="4256952"/>
        </p:xfrm>
        <a:graphic>
          <a:graphicData uri="http://schemas.openxmlformats.org/drawingml/2006/table">
            <a:tbl>
              <a:tblPr firstRow="1" bandRow="1">
                <a:noFill/>
                <a:tableStyleId>{EC6E5217-C00B-4773-8D02-94C9DE82E2A1}</a:tableStyleId>
              </a:tblPr>
              <a:tblGrid>
                <a:gridCol w="2834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5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949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Target Summary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Metric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Target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Actual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949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Heel Height  (Elevated)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Inches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&gt;  3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76923C"/>
                          </a:solidFill>
                        </a:rPr>
                        <a:t>3.75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949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Heel Height (Flat)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Inches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 0.5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</a:rPr>
                        <a:t>0.95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949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Shoe Size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US Standard Shoe Size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10 ½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solidFill>
                            <a:srgbClr val="76923C"/>
                          </a:solidFill>
                        </a:rPr>
                        <a:t>10 ½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949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Cost to </a:t>
                      </a:r>
                      <a:r>
                        <a:rPr lang="en-US" sz="2000" dirty="0" smtClean="0"/>
                        <a:t>Customer (Mechanism)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US Dollars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 smtClean="0"/>
                        <a:t>&lt; 150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 smtClean="0">
                          <a:solidFill>
                            <a:srgbClr val="879F5C"/>
                          </a:solidFill>
                        </a:rPr>
                        <a:t>50</a:t>
                      </a:r>
                      <a:endParaRPr b="1" dirty="0">
                        <a:solidFill>
                          <a:srgbClr val="879F5C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949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Ease of Transformation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Number of Steps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solidFill>
                            <a:srgbClr val="76923C"/>
                          </a:solidFill>
                        </a:rPr>
                        <a:t>2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8" name="Shape 188"/>
          <p:cNvSpPr txBox="1"/>
          <p:nvPr/>
        </p:nvSpPr>
        <p:spPr>
          <a:xfrm>
            <a:off x="0" y="6553200"/>
            <a:ext cx="2133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Kali Nelson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/>
        </p:nvSpPr>
        <p:spPr>
          <a:xfrm>
            <a:off x="105252" y="222501"/>
            <a:ext cx="88392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Prototype V2: Material Selection</a:t>
            </a:r>
            <a:endParaRPr dirty="0"/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218960" y="1087449"/>
            <a:ext cx="4610100" cy="4683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Thermoplastic Polyurethane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Very good tensile strength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Good toughness strength</a:t>
            </a:r>
            <a:endParaRPr/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Wood Filaments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Used for Heel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Good compressive strength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Shape 195"/>
          <p:cNvSpPr txBox="1"/>
          <p:nvPr/>
        </p:nvSpPr>
        <p:spPr>
          <a:xfrm>
            <a:off x="0" y="6553200"/>
            <a:ext cx="2133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Kali Nelson</a:t>
            </a:r>
            <a:endParaRPr/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6800" y="3681441"/>
            <a:ext cx="3913971" cy="2383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13502" y="1070777"/>
            <a:ext cx="3883489" cy="2347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/>
        </p:nvSpPr>
        <p:spPr>
          <a:xfrm>
            <a:off x="76201" y="121375"/>
            <a:ext cx="36576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76201" y="181039"/>
            <a:ext cx="8910587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None/>
            </a:pPr>
            <a:r>
              <a:rPr lang="en-US" sz="2600" b="0" i="0" u="none" strike="noStrike" cap="none" dirty="0" smtClean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Prototype V2: 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Standardization of Shoe Design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/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457200" y="1097280"/>
            <a:ext cx="3276601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Design is standardized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mean 95</a:t>
            </a:r>
            <a:r>
              <a:rPr lang="en-US" sz="2800" b="0" i="0" u="none" strike="noStrike" cap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Percentile of women.</a:t>
            </a:r>
            <a:endParaRPr dirty="0"/>
          </a:p>
        </p:txBody>
      </p:sp>
      <p:pic>
        <p:nvPicPr>
          <p:cNvPr id="213" name="Shape 2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1097280"/>
            <a:ext cx="5273448" cy="4525056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Shape 214"/>
          <p:cNvSpPr txBox="1"/>
          <p:nvPr/>
        </p:nvSpPr>
        <p:spPr>
          <a:xfrm>
            <a:off x="4114801" y="5514315"/>
            <a:ext cx="54864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Taken from a study by Footwear Market Insights (n=524809000 )</a:t>
            </a:r>
            <a:endParaRPr/>
          </a:p>
        </p:txBody>
      </p:sp>
      <p:sp>
        <p:nvSpPr>
          <p:cNvPr id="215" name="Shape 215"/>
          <p:cNvSpPr txBox="1"/>
          <p:nvPr/>
        </p:nvSpPr>
        <p:spPr>
          <a:xfrm>
            <a:off x="0" y="6553200"/>
            <a:ext cx="2133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Kali Nelson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/>
        </p:nvSpPr>
        <p:spPr>
          <a:xfrm>
            <a:off x="76199" y="152400"/>
            <a:ext cx="906779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Engineering Shark Tank</a:t>
            </a:r>
            <a:endParaRPr/>
          </a:p>
        </p:txBody>
      </p:sp>
      <p:sp>
        <p:nvSpPr>
          <p:cNvPr id="203" name="Shape 203"/>
          <p:cNvSpPr txBox="1"/>
          <p:nvPr/>
        </p:nvSpPr>
        <p:spPr>
          <a:xfrm>
            <a:off x="0" y="6553200"/>
            <a:ext cx="2133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Kali Nelson</a:t>
            </a:r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457200" y="1244887"/>
            <a:ext cx="4038600" cy="480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Business Model Canvas Competition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Executive Summary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Focused on shoe industry figures.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Illustrated how market’s need for convertible shoes is profitable.</a:t>
            </a:r>
            <a:endParaRPr/>
          </a:p>
        </p:txBody>
      </p:sp>
      <p:pic>
        <p:nvPicPr>
          <p:cNvPr id="205" name="Shape 20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419600" y="1447800"/>
            <a:ext cx="4381500" cy="35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/>
        </p:nvSpPr>
        <p:spPr>
          <a:xfrm>
            <a:off x="76200" y="152400"/>
            <a:ext cx="5715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Summary</a:t>
            </a:r>
            <a:endParaRPr/>
          </a:p>
        </p:txBody>
      </p:sp>
      <p:sp>
        <p:nvSpPr>
          <p:cNvPr id="221" name="Shape 221"/>
          <p:cNvSpPr txBox="1"/>
          <p:nvPr/>
        </p:nvSpPr>
        <p:spPr>
          <a:xfrm>
            <a:off x="0" y="6553200"/>
            <a:ext cx="2133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Kali Nelson</a:t>
            </a:r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448450" y="888100"/>
            <a:ext cx="86106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2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urier New"/>
              <a:buChar char="o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Prototype 1 is complete and proves viability of design.</a:t>
            </a:r>
            <a:endParaRPr/>
          </a:p>
          <a:p>
            <a:pPr marL="342900" marR="0" lvl="0" indent="-342900" algn="l" rtl="0">
              <a:lnSpc>
                <a:spcPct val="21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urier New"/>
              <a:buChar char="o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Team placed in Top 15 for the inNOLEvation Challenge.</a:t>
            </a:r>
            <a:endParaRPr/>
          </a:p>
          <a:p>
            <a:pPr marL="342900" marR="0" lvl="0" indent="-342900" algn="l" rtl="0">
              <a:lnSpc>
                <a:spcPct val="21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urier New"/>
              <a:buChar char="o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Prototype 2 is being constructed and will be completed by Engineering Design Day.</a:t>
            </a:r>
            <a:endParaRPr/>
          </a:p>
          <a:p>
            <a:pPr marL="342900" marR="0" lvl="0" indent="-342900" algn="l" rtl="0">
              <a:lnSpc>
                <a:spcPct val="21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urier New"/>
              <a:buChar char="o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Standardization of design can take place once design is finalized.</a:t>
            </a:r>
            <a:endParaRPr/>
          </a:p>
          <a:p>
            <a:pPr marL="342900" marR="0" lvl="0" indent="-342900" algn="l" rtl="0">
              <a:lnSpc>
                <a:spcPct val="21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urier New"/>
              <a:buChar char="o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Team </a:t>
            </a:r>
            <a:r>
              <a:rPr lang="en-US" sz="2200"/>
              <a:t>made it to</a:t>
            </a: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</a:t>
            </a:r>
            <a:r>
              <a:rPr lang="en-US" sz="2200"/>
              <a:t>Semifinals</a:t>
            </a: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/>
              <a:t>of the</a:t>
            </a: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Engineering Shark Tank.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/>
        </p:nvSpPr>
        <p:spPr>
          <a:xfrm>
            <a:off x="76200" y="152400"/>
            <a:ext cx="36576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Overview</a:t>
            </a:r>
            <a:endParaRPr/>
          </a:p>
        </p:txBody>
      </p:sp>
      <p:grpSp>
        <p:nvGrpSpPr>
          <p:cNvPr id="64" name="Shape 64"/>
          <p:cNvGrpSpPr/>
          <p:nvPr/>
        </p:nvGrpSpPr>
        <p:grpSpPr>
          <a:xfrm>
            <a:off x="459611" y="1673115"/>
            <a:ext cx="8224777" cy="1174968"/>
            <a:chOff x="2411" y="1812815"/>
            <a:chExt cx="8224777" cy="1174968"/>
          </a:xfrm>
        </p:grpSpPr>
        <p:sp>
          <p:nvSpPr>
            <p:cNvPr id="65" name="Shape 65"/>
            <p:cNvSpPr/>
            <p:nvPr/>
          </p:nvSpPr>
          <p:spPr>
            <a:xfrm>
              <a:off x="2411" y="1812815"/>
              <a:ext cx="2937420" cy="1174968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Shape 66"/>
            <p:cNvSpPr txBox="1"/>
            <p:nvPr/>
          </p:nvSpPr>
          <p:spPr>
            <a:xfrm>
              <a:off x="589895" y="1812815"/>
              <a:ext cx="1762452" cy="11749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000" tIns="30650" rIns="30650" bIns="30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lang="en-US" sz="2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Team Introductions</a:t>
              </a: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2646089" y="1812815"/>
              <a:ext cx="2937420" cy="1174968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Shape 68"/>
            <p:cNvSpPr txBox="1"/>
            <p:nvPr/>
          </p:nvSpPr>
          <p:spPr>
            <a:xfrm>
              <a:off x="3233573" y="1812815"/>
              <a:ext cx="1762452" cy="11749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000" tIns="30650" rIns="30650" bIns="30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lang="en-US" sz="2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Review of Fall 2017 Work</a:t>
              </a: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5289768" y="1812815"/>
              <a:ext cx="2937420" cy="1174968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Shape 70"/>
            <p:cNvSpPr txBox="1"/>
            <p:nvPr/>
          </p:nvSpPr>
          <p:spPr>
            <a:xfrm>
              <a:off x="5877252" y="1812815"/>
              <a:ext cx="1762452" cy="11749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000" tIns="30650" rIns="30650" bIns="30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lang="en-US" sz="2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inNOLEvation Challenge</a:t>
              </a:r>
              <a:endParaRPr/>
            </a:p>
          </p:txBody>
        </p:sp>
      </p:grpSp>
      <p:sp>
        <p:nvSpPr>
          <p:cNvPr id="71" name="Shape 71"/>
          <p:cNvSpPr txBox="1"/>
          <p:nvPr/>
        </p:nvSpPr>
        <p:spPr>
          <a:xfrm>
            <a:off x="0" y="6553200"/>
            <a:ext cx="2133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Oladipo Jegede</a:t>
            </a:r>
            <a:endParaRPr/>
          </a:p>
        </p:txBody>
      </p:sp>
      <p:grpSp>
        <p:nvGrpSpPr>
          <p:cNvPr id="72" name="Shape 72"/>
          <p:cNvGrpSpPr/>
          <p:nvPr/>
        </p:nvGrpSpPr>
        <p:grpSpPr>
          <a:xfrm>
            <a:off x="470497" y="3625636"/>
            <a:ext cx="8224777" cy="1174968"/>
            <a:chOff x="2411" y="2380748"/>
            <a:chExt cx="8224777" cy="1174968"/>
          </a:xfrm>
        </p:grpSpPr>
        <p:sp>
          <p:nvSpPr>
            <p:cNvPr id="73" name="Shape 73"/>
            <p:cNvSpPr/>
            <p:nvPr/>
          </p:nvSpPr>
          <p:spPr>
            <a:xfrm>
              <a:off x="2411" y="2380748"/>
              <a:ext cx="2937420" cy="1174968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Shape 74"/>
            <p:cNvSpPr txBox="1"/>
            <p:nvPr/>
          </p:nvSpPr>
          <p:spPr>
            <a:xfrm>
              <a:off x="589895" y="2380748"/>
              <a:ext cx="1762452" cy="11749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4000" tIns="34650" rIns="34650" bIns="34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lang="en-US" sz="2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Prototype V1</a:t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2646089" y="2380748"/>
              <a:ext cx="2937420" cy="1174968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Shape 76"/>
            <p:cNvSpPr txBox="1"/>
            <p:nvPr/>
          </p:nvSpPr>
          <p:spPr>
            <a:xfrm>
              <a:off x="3233573" y="2380748"/>
              <a:ext cx="1762452" cy="11749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4000" tIns="34650" rIns="34650" bIns="34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lang="en-US" sz="2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Prototype V2</a:t>
              </a: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5289768" y="2380748"/>
              <a:ext cx="2937420" cy="1174968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Shape 78"/>
            <p:cNvSpPr txBox="1"/>
            <p:nvPr/>
          </p:nvSpPr>
          <p:spPr>
            <a:xfrm>
              <a:off x="5877252" y="2380748"/>
              <a:ext cx="1762452" cy="11749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4000" tIns="34650" rIns="34650" bIns="34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lang="en-US" sz="2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Engineering Shark Tank</a:t>
              </a: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/>
        </p:nvSpPr>
        <p:spPr>
          <a:xfrm>
            <a:off x="76200" y="152400"/>
            <a:ext cx="27432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References</a:t>
            </a:r>
            <a:endParaRPr/>
          </a:p>
        </p:txBody>
      </p:sp>
      <p:sp>
        <p:nvSpPr>
          <p:cNvPr id="228" name="Shape 228"/>
          <p:cNvSpPr txBox="1"/>
          <p:nvPr/>
        </p:nvSpPr>
        <p:spPr>
          <a:xfrm>
            <a:off x="76200" y="1066800"/>
            <a:ext cx="8610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https://books.google.com/books?id=xLVUjzkK3rgC&amp;printsec=frontcover&amp;vq=191#v=onepage&amp;q=191&amp;f=false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/>
        </p:nvSpPr>
        <p:spPr>
          <a:xfrm>
            <a:off x="381000" y="3707735"/>
            <a:ext cx="8305800" cy="1209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Questions?</a:t>
            </a:r>
            <a:endParaRPr/>
          </a:p>
        </p:txBody>
      </p:sp>
      <p:pic>
        <p:nvPicPr>
          <p:cNvPr id="234" name="Shape 2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821352">
            <a:off x="920117" y="1606543"/>
            <a:ext cx="2660650" cy="1655633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35" name="Shape 235"/>
          <p:cNvPicPr preferRelativeResize="0"/>
          <p:nvPr/>
        </p:nvPicPr>
        <p:blipFill rotWithShape="1">
          <a:blip r:embed="rId4">
            <a:alphaModFix/>
          </a:blip>
          <a:srcRect t="11021"/>
          <a:stretch/>
        </p:blipFill>
        <p:spPr>
          <a:xfrm rot="941441">
            <a:off x="5695724" y="1446603"/>
            <a:ext cx="2384411" cy="1975515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/>
        </p:nvSpPr>
        <p:spPr>
          <a:xfrm>
            <a:off x="76200" y="152400"/>
            <a:ext cx="83058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Introductions</a:t>
            </a:r>
            <a:endParaRPr/>
          </a:p>
        </p:txBody>
      </p:sp>
      <p:pic>
        <p:nvPicPr>
          <p:cNvPr id="84" name="Shape 84" descr="https://lh4.googleusercontent.com/-FpGNGuQZpGi2r0VllpVuIWNV4JBYjIw0u6TpYf_HAgcWFMbR9biOvRZt_x9MMCP8BmGdL9t2puyhxzZRMIsXWKb7pZHn97V2Br04Cu1qyyWHHa8Qst4-RQiE5y23hB9jVKAhB0FIH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1073206"/>
            <a:ext cx="2594111" cy="3903365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85" name="Shape 85" descr="https://lh4.googleusercontent.com/CSVbaTNaJsiPNdGkSvj5M_TWqo7_zt9ZH2nL5GiLkmuBm6w5fQX5p457352K5IL2RsPGakcknbV0LdeIe0p9scqXlUO4BJdgCcpPOodLzsxXYQkc1NzyMjdXfBDsT8-oJMzHVQ9ayYI"/>
          <p:cNvPicPr preferRelativeResize="0"/>
          <p:nvPr/>
        </p:nvPicPr>
        <p:blipFill rotWithShape="1">
          <a:blip r:embed="rId4">
            <a:alphaModFix/>
          </a:blip>
          <a:srcRect l="19760" t="10526" r="11673" b="-412"/>
          <a:stretch/>
        </p:blipFill>
        <p:spPr>
          <a:xfrm>
            <a:off x="3274944" y="1049633"/>
            <a:ext cx="2594112" cy="3903367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86" name="Shape 86" descr="IMG-20171011-WA0002.jpg"/>
          <p:cNvPicPr preferRelativeResize="0"/>
          <p:nvPr/>
        </p:nvPicPr>
        <p:blipFill rotWithShape="1">
          <a:blip r:embed="rId5">
            <a:alphaModFix/>
          </a:blip>
          <a:srcRect l="16282" t="2634" b="4050"/>
          <a:stretch/>
        </p:blipFill>
        <p:spPr>
          <a:xfrm>
            <a:off x="6245089" y="1049633"/>
            <a:ext cx="2594112" cy="3903369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87" name="Shape 87"/>
          <p:cNvSpPr txBox="1"/>
          <p:nvPr/>
        </p:nvSpPr>
        <p:spPr>
          <a:xfrm>
            <a:off x="704087" y="5026891"/>
            <a:ext cx="1795537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Team Leader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Kali J. Nelson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ME Student</a:t>
            </a:r>
            <a:endParaRPr/>
          </a:p>
        </p:txBody>
      </p:sp>
      <p:sp>
        <p:nvSpPr>
          <p:cNvPr id="88" name="Shape 88"/>
          <p:cNvSpPr txBox="1"/>
          <p:nvPr/>
        </p:nvSpPr>
        <p:spPr>
          <a:xfrm>
            <a:off x="6403136" y="5026891"/>
            <a:ext cx="2277602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Financial Advisor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Olapido A. Jegede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ME Student</a:t>
            </a:r>
            <a:endParaRPr/>
          </a:p>
        </p:txBody>
      </p:sp>
      <p:sp>
        <p:nvSpPr>
          <p:cNvPr id="89" name="Shape 89"/>
          <p:cNvSpPr txBox="1"/>
          <p:nvPr/>
        </p:nvSpPr>
        <p:spPr>
          <a:xfrm>
            <a:off x="3585945" y="5026891"/>
            <a:ext cx="1972110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Lead ME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Dalton C. Brown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ME Student</a:t>
            </a:r>
            <a:endParaRPr/>
          </a:p>
        </p:txBody>
      </p:sp>
      <p:sp>
        <p:nvSpPr>
          <p:cNvPr id="90" name="Shape 90"/>
          <p:cNvSpPr txBox="1"/>
          <p:nvPr/>
        </p:nvSpPr>
        <p:spPr>
          <a:xfrm>
            <a:off x="0" y="6553200"/>
            <a:ext cx="2133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Oladipo Jegede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Fall 2017: The Problem</a:t>
            </a:r>
            <a:endParaRPr/>
          </a:p>
        </p:txBody>
      </p:sp>
      <p:sp>
        <p:nvSpPr>
          <p:cNvPr id="96" name="Shape 96"/>
          <p:cNvSpPr txBox="1"/>
          <p:nvPr/>
        </p:nvSpPr>
        <p:spPr>
          <a:xfrm>
            <a:off x="304800" y="1295896"/>
            <a:ext cx="4115521" cy="3521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ourier New"/>
              <a:buChar char="o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Heels cause foot pain after extended periods.</a:t>
            </a:r>
            <a:endParaRPr/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ourier New"/>
              <a:buChar char="o"/>
            </a:pPr>
            <a:r>
              <a:rPr lang="en-US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 in 10 </a:t>
            </a: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women have walked barefoot due to heels.</a:t>
            </a:r>
            <a:endParaRPr/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ourier New"/>
              <a:buChar char="o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Women carry an extra pair of shoes.</a:t>
            </a:r>
            <a:endParaRPr/>
          </a:p>
        </p:txBody>
      </p:sp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3681" y="1278790"/>
            <a:ext cx="3841942" cy="403877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/>
          <p:nvPr/>
        </p:nvSpPr>
        <p:spPr>
          <a:xfrm>
            <a:off x="0" y="6553200"/>
            <a:ext cx="2133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Oladipo Jegede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/>
        </p:nvSpPr>
        <p:spPr>
          <a:xfrm>
            <a:off x="4038600" y="990600"/>
            <a:ext cx="4585617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ourier New"/>
              <a:buChar char="o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Short term and long term heel use can lead to a variety of medical conditions.</a:t>
            </a: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ourier New"/>
              <a:buChar char="o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Heels cause unnatural posture.</a:t>
            </a: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ourier New"/>
              <a:buChar char="o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Pressure on forefoot is increases as heel height increases.</a:t>
            </a:r>
            <a:endParaRPr/>
          </a:p>
        </p:txBody>
      </p:sp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9783" y="1143000"/>
            <a:ext cx="3477120" cy="421336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Fall 2017: The Problem</a:t>
            </a:r>
            <a:endParaRPr/>
          </a:p>
        </p:txBody>
      </p:sp>
      <p:sp>
        <p:nvSpPr>
          <p:cNvPr id="106" name="Shape 106"/>
          <p:cNvSpPr txBox="1"/>
          <p:nvPr/>
        </p:nvSpPr>
        <p:spPr>
          <a:xfrm>
            <a:off x="0" y="6553200"/>
            <a:ext cx="2133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Oladipo Jegede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/>
        </p:nvSpPr>
        <p:spPr>
          <a:xfrm>
            <a:off x="76200" y="152400"/>
            <a:ext cx="73152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Fall 2017: Project Summary</a:t>
            </a:r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449893" y="1447800"/>
            <a:ext cx="8229600" cy="480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0"/>
              <a:buFont typeface="Noto Sans Symbols"/>
              <a:buNone/>
            </a:pPr>
            <a:r>
              <a:rPr lang="en-US" sz="248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team is tasked with designing convertible shoe that can transition between a flat state and a high heel state.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Noto Sans Symbols"/>
              <a:buNone/>
            </a:pPr>
            <a:endParaRPr sz="248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Noto Sans Symbols"/>
              <a:buNone/>
            </a:pPr>
            <a:endParaRPr sz="248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Noto Sans Symbols"/>
              <a:buNone/>
            </a:pPr>
            <a:endParaRPr sz="248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Noto Sans Symbols"/>
              <a:buNone/>
            </a:pPr>
            <a:r>
              <a:rPr lang="en-US" sz="24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4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4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48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Noto Sans Symbols"/>
              <a:buNone/>
            </a:pPr>
            <a:r>
              <a:rPr lang="en-US" sz="248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convertible shoe will be fashionable, and inexpensive.</a:t>
            </a:r>
            <a:endParaRPr sz="248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Noto Sans Symbols"/>
              <a:buNone/>
            </a:pPr>
            <a:r>
              <a:rPr lang="en-US" sz="24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4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48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Noto Sans Symbols"/>
              <a:buNone/>
            </a:pPr>
            <a:endParaRPr sz="248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7687" y="2357437"/>
            <a:ext cx="804862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/>
        </p:nvSpPr>
        <p:spPr>
          <a:xfrm>
            <a:off x="0" y="6553200"/>
            <a:ext cx="2133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Oladipo Jegede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/>
        </p:nvSpPr>
        <p:spPr>
          <a:xfrm>
            <a:off x="76200" y="152400"/>
            <a:ext cx="57912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inNOLEvation Challenge</a:t>
            </a:r>
            <a:endParaRPr/>
          </a:p>
        </p:txBody>
      </p:sp>
      <p:graphicFrame>
        <p:nvGraphicFramePr>
          <p:cNvPr id="120" name="Shape 120"/>
          <p:cNvGraphicFramePr/>
          <p:nvPr/>
        </p:nvGraphicFramePr>
        <p:xfrm>
          <a:off x="380999" y="1143002"/>
          <a:ext cx="8382000" cy="3276575"/>
        </p:xfrm>
        <a:graphic>
          <a:graphicData uri="http://schemas.openxmlformats.org/drawingml/2006/table">
            <a:tbl>
              <a:tblPr firstRow="1" bandRow="1">
                <a:noFill/>
                <a:tableStyleId>{EC6E5217-C00B-4773-8D02-94C9DE82E2A1}</a:tableStyleId>
              </a:tblPr>
              <a:tblGrid>
                <a:gridCol w="3340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8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2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5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Event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Date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Status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7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Intent to Compete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November 3</a:t>
                      </a:r>
                      <a:r>
                        <a:rPr lang="en-US" sz="2000" baseline="30000">
                          <a:latin typeface="Arial"/>
                          <a:ea typeface="Arial"/>
                          <a:cs typeface="Arial"/>
                          <a:sym typeface="Arial"/>
                        </a:rPr>
                        <a:t>rd</a:t>
                      </a: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, 2017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Completed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7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Business Model Canvas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January 16</a:t>
                      </a:r>
                      <a:r>
                        <a:rPr lang="en-US" sz="2000" baseline="30000">
                          <a:latin typeface="Arial"/>
                          <a:ea typeface="Arial"/>
                          <a:cs typeface="Arial"/>
                          <a:sym typeface="Arial"/>
                        </a:rPr>
                        <a:t>th</a:t>
                      </a: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, 2018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Completed 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7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Final Business Model Canvas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February 8</a:t>
                      </a:r>
                      <a:r>
                        <a:rPr lang="en-US" sz="2000" baseline="30000">
                          <a:latin typeface="Arial"/>
                          <a:ea typeface="Arial"/>
                          <a:cs typeface="Arial"/>
                          <a:sym typeface="Arial"/>
                        </a:rPr>
                        <a:t>th</a:t>
                      </a: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, 2018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Completed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Business Pitch Presentation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February 9</a:t>
                      </a:r>
                      <a:r>
                        <a:rPr lang="en-US" sz="2000" baseline="30000">
                          <a:latin typeface="Arial"/>
                          <a:ea typeface="Arial"/>
                          <a:cs typeface="Arial"/>
                          <a:sym typeface="Arial"/>
                        </a:rPr>
                        <a:t>th</a:t>
                      </a: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, 2018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Completed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21" name="Shape 121" descr="https://lh4.googleusercontent.com/c50i0KUM1ZqAhGNLQGoV7mk48wB8Xo6CvJLqGdOuk8oKa-rM2B3ug0ZpPIau0k-mttZs841StLyRbWAGwst5RsKZCwSUWCy6Dnf6EXW6HO_MzXuC3SFx6HxsX8Y0TBXs30CfwRT3Nt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6374" y="4505325"/>
            <a:ext cx="6191250" cy="1514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/>
          <p:nvPr/>
        </p:nvSpPr>
        <p:spPr>
          <a:xfrm>
            <a:off x="0" y="6553200"/>
            <a:ext cx="2133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Oladipo Jegede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/>
        </p:nvSpPr>
        <p:spPr>
          <a:xfrm>
            <a:off x="76200" y="152400"/>
            <a:ext cx="90678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InNOLEvation Challenge: Business Model Canvas</a:t>
            </a:r>
            <a:endParaRPr/>
          </a:p>
        </p:txBody>
      </p:sp>
      <p:graphicFrame>
        <p:nvGraphicFramePr>
          <p:cNvPr id="128" name="Shape 128"/>
          <p:cNvGraphicFramePr/>
          <p:nvPr/>
        </p:nvGraphicFramePr>
        <p:xfrm>
          <a:off x="762000" y="967740"/>
          <a:ext cx="7620000" cy="4922640"/>
        </p:xfrm>
        <a:graphic>
          <a:graphicData uri="http://schemas.openxmlformats.org/drawingml/2006/table">
            <a:tbl>
              <a:tblPr>
                <a:noFill/>
                <a:tableStyleId>{2414045B-76BC-4D17-9BB5-8D91665E05CF}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60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Key Partners</a:t>
                      </a:r>
                      <a:endParaRPr/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Key Activites</a:t>
                      </a:r>
                      <a:endParaRPr/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Value Propositons</a:t>
                      </a:r>
                      <a:endParaRPr/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Customer Relationships</a:t>
                      </a:r>
                      <a:endParaRPr/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Customer Segments</a:t>
                      </a:r>
                      <a:endParaRPr/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 rowSpan="3"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-"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FAMU-FSU College of Engineering </a:t>
                      </a:r>
                      <a:endParaRPr/>
                    </a:p>
                    <a:p>
                      <a:pPr marL="171450" marR="0" lvl="0" indent="-952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- Shoe Manufacturer</a:t>
                      </a:r>
                      <a:endParaRPr/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-"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Build and test selected prototype</a:t>
                      </a:r>
                      <a:endParaRPr/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-"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Patent Design</a:t>
                      </a:r>
                      <a:endParaRPr/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-"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Focus on Web Development</a:t>
                      </a:r>
                      <a:endParaRPr/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marL="171450" marR="0" lvl="0" indent="-952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-"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Can easily transition between fashionable state and flat state to alleviate pressure caused by heels. </a:t>
                      </a:r>
                      <a:b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/>
                      </a:r>
                      <a:b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/>
                      </a:r>
                      <a:b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/>
                      </a:r>
                      <a:b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-"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Easy exchanges </a:t>
                      </a:r>
                      <a:endParaRPr/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-"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Favorable customer service </a:t>
                      </a:r>
                      <a:endParaRPr/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-"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Self-service</a:t>
                      </a:r>
                      <a:endParaRPr/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Women</a:t>
                      </a:r>
                      <a:endParaRPr/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Key Resources</a:t>
                      </a:r>
                      <a:endParaRPr/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Channels</a:t>
                      </a:r>
                      <a:endParaRPr/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-"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Investors </a:t>
                      </a:r>
                      <a:endParaRPr/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-"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Strong Employee Base </a:t>
                      </a:r>
                      <a:endParaRPr/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-"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Return Customers</a:t>
                      </a:r>
                      <a:endParaRPr/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-"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Marketing Plan</a:t>
                      </a:r>
                      <a:endParaRPr/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Social Media, particularly Instagram and YouTube (have potential to partner with famous beauty blogger); own website; advertisement both digital and physical (in magazines targeted towards women, Cosmopolitan, Seventeen, Elle, Glamour)</a:t>
                      </a:r>
                      <a:endParaRPr/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6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Cost Structure</a:t>
                      </a:r>
                      <a:endParaRPr/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Revenue Streams</a:t>
                      </a:r>
                      <a:endParaRPr/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400"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Start-up cost (cost to prototype and test); advertising cost (cost to acquire a customer); patenting cost; cost to acquire product (product cost per piece); upsell cost (sell different heel types); shipping costs; marketing costs; branding </a:t>
                      </a:r>
                      <a:endParaRPr/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-"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$1000 from the FAMU-FSU College of Engineering</a:t>
                      </a:r>
                      <a:endParaRPr/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-"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Shoe revenue of 4X the Direct Cost</a:t>
                      </a:r>
                      <a:endParaRPr/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9" name="Shape 129"/>
          <p:cNvSpPr txBox="1"/>
          <p:nvPr/>
        </p:nvSpPr>
        <p:spPr>
          <a:xfrm>
            <a:off x="0" y="6553200"/>
            <a:ext cx="2133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Oladipo Jegede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/>
        </p:nvSpPr>
        <p:spPr>
          <a:xfrm>
            <a:off x="-8352" y="0"/>
            <a:ext cx="9152352" cy="6858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35" name="Shape 135"/>
          <p:cNvGraphicFramePr/>
          <p:nvPr/>
        </p:nvGraphicFramePr>
        <p:xfrm>
          <a:off x="6264" y="0"/>
          <a:ext cx="9137750" cy="6858000"/>
        </p:xfrm>
        <a:graphic>
          <a:graphicData uri="http://schemas.openxmlformats.org/drawingml/2006/table">
            <a:tbl>
              <a:tblPr>
                <a:noFill/>
                <a:tableStyleId>{2414045B-76BC-4D17-9BB5-8D91665E05CF}</a:tableStyleId>
              </a:tblPr>
              <a:tblGrid>
                <a:gridCol w="182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7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3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3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7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7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Key Partners</a:t>
                      </a:r>
                      <a:endParaRPr/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Key Activites</a:t>
                      </a:r>
                      <a:endParaRPr/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Value Propositons</a:t>
                      </a:r>
                      <a:endParaRPr/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Customer Relationships</a:t>
                      </a:r>
                      <a:endParaRPr/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Customer Segments</a:t>
                      </a:r>
                      <a:endParaRPr/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8375">
                <a:tc rowSpan="3"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-"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FAMU-FSU College of Engineering </a:t>
                      </a:r>
                      <a:endParaRPr/>
                    </a:p>
                    <a:p>
                      <a:pPr marL="171450" marR="0" lvl="0" indent="-69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- Shoe Manufacturer</a:t>
                      </a:r>
                      <a:endParaRPr/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-"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Build and test selected prototype</a:t>
                      </a:r>
                      <a:endParaRPr/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-"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Patent Design</a:t>
                      </a:r>
                      <a:endParaRPr/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-"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Focus on Web Development</a:t>
                      </a:r>
                      <a:endParaRPr/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marL="171450" marR="0" lvl="0" indent="-69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-"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Can easily transition between fashionable state and flat state to alleviate pressure caused by heels. </a:t>
                      </a:r>
                      <a:b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/>
                      </a:r>
                      <a:b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/>
                      </a:r>
                      <a:b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/>
                      </a:r>
                      <a:b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-"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Easy exchanges </a:t>
                      </a:r>
                      <a:endParaRPr/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-"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Favorable customer service </a:t>
                      </a:r>
                      <a:endParaRPr/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-"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Self-service</a:t>
                      </a:r>
                      <a:endParaRPr/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Women</a:t>
                      </a:r>
                      <a:endParaRPr/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Key Resources</a:t>
                      </a:r>
                      <a:endParaRPr/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Channels</a:t>
                      </a:r>
                      <a:endParaRPr/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8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-"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Investors </a:t>
                      </a:r>
                      <a:endParaRPr/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-"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Strong Employee Base </a:t>
                      </a:r>
                      <a:endParaRPr/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-"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Return Customers</a:t>
                      </a:r>
                      <a:endParaRPr/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-"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Marketing Plan</a:t>
                      </a:r>
                      <a:endParaRPr/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Social Media, particularly Instagram and YouTube (have potential to partner with famous beauty blogger); own website; advertisement both digital and physical (in magazines targeted towards women, Cosmopolitan, Seventeen, Elle, Glamour)</a:t>
                      </a:r>
                      <a:endParaRPr/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40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Cost Structure</a:t>
                      </a:r>
                      <a:endParaRPr/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Revenue Streams</a:t>
                      </a:r>
                      <a:endParaRPr/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95575"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Start-up cost (cost to prototype and test); advertising cost (cost to acquire a customer); patenting cost; cost to acquire product (product cost per piece); upsell cost (sell different heel types); shipping costs; marketing costs; branding </a:t>
                      </a:r>
                      <a:endParaRPr/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-"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$1000 from the FAMU-FSU College of Engineering</a:t>
                      </a:r>
                      <a:endParaRPr/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-"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Shoe revenue of 4X the Direct Cost</a:t>
                      </a:r>
                      <a:endParaRPr/>
                    </a:p>
                  </a:txBody>
                  <a:tcPr marL="22850" marR="22850" marT="15250" marB="152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836</Words>
  <Application>Microsoft Office PowerPoint</Application>
  <PresentationFormat>On-screen Show (4:3)</PresentationFormat>
  <Paragraphs>193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Courier New</vt:lpstr>
      <vt:lpstr>Arial</vt:lpstr>
      <vt:lpstr>Arial Black</vt:lpstr>
      <vt:lpstr>Verdana</vt:lpstr>
      <vt:lpstr>Calibri</vt:lpstr>
      <vt:lpstr>Noto Sans Symbols</vt:lpstr>
      <vt:lpstr>Nunito</vt:lpstr>
      <vt:lpstr>Office Theme</vt:lpstr>
      <vt:lpstr>Virtual Design Review 5</vt:lpstr>
      <vt:lpstr>PowerPoint Presentation</vt:lpstr>
      <vt:lpstr>PowerPoint Presentation</vt:lpstr>
      <vt:lpstr>Fall 2017: The Problem</vt:lpstr>
      <vt:lpstr>Fall 2017: The Problem</vt:lpstr>
      <vt:lpstr>PowerPoint Presentation</vt:lpstr>
      <vt:lpstr>PowerPoint Presentation</vt:lpstr>
      <vt:lpstr>PowerPoint Presentation</vt:lpstr>
      <vt:lpstr>PowerPoint Presentation</vt:lpstr>
      <vt:lpstr>The Design Problem</vt:lpstr>
      <vt:lpstr>Concept Generation</vt:lpstr>
      <vt:lpstr>First CAD Model</vt:lpstr>
      <vt:lpstr>PowerPoint Presentation</vt:lpstr>
      <vt:lpstr>PowerPoint Presentation</vt:lpstr>
      <vt:lpstr>PowerPoint Presentation</vt:lpstr>
      <vt:lpstr>PowerPoint Presentation</vt:lpstr>
      <vt:lpstr>Prototype V2: Standardization of Shoe Design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Design Review 5</dc:title>
  <dc:creator>Oladipo Jegede</dc:creator>
  <cp:lastModifiedBy>Studentpro</cp:lastModifiedBy>
  <cp:revision>2</cp:revision>
  <dcterms:modified xsi:type="dcterms:W3CDTF">2018-03-21T16:58:43Z</dcterms:modified>
</cp:coreProperties>
</file>